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9" r:id="rId4"/>
    <p:sldId id="267" r:id="rId5"/>
    <p:sldId id="269" r:id="rId6"/>
    <p:sldId id="273" r:id="rId7"/>
    <p:sldId id="271" r:id="rId8"/>
    <p:sldId id="272" r:id="rId9"/>
    <p:sldId id="262" r:id="rId10"/>
    <p:sldId id="264" r:id="rId1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63867" autoAdjust="0"/>
  </p:normalViewPr>
  <p:slideViewPr>
    <p:cSldViewPr>
      <p:cViewPr varScale="1">
        <p:scale>
          <a:sx n="100" d="100"/>
          <a:sy n="100" d="100"/>
        </p:scale>
        <p:origin x="1080" y="54"/>
      </p:cViewPr>
      <p:guideLst>
        <p:guide orient="horz" pos="215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4472CA47-137B-4957-BA9F-6C094FE0E6CB}" type="datetime1">
              <a:rPr lang="ko-KR" altLang="en-US" smtClean="0"/>
              <a:t>2025-11-29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72D0D5E-5DF9-4D98-B69A-9A34BD2E9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431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7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/>
              <a:t>팀프로젝트 발표를 맡은 </a:t>
            </a:r>
            <a:r>
              <a:rPr lang="en-US" altLang="ko-KR" dirty="0"/>
              <a:t>'</a:t>
            </a:r>
            <a:r>
              <a:rPr lang="ko-KR" altLang="en-US" dirty="0"/>
              <a:t>최민석</a:t>
            </a:r>
            <a:r>
              <a:rPr lang="en-US" altLang="ko-KR" dirty="0"/>
              <a:t>'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저희 팀은 누구나 쉽게 </a:t>
            </a:r>
            <a:r>
              <a:rPr lang="ko-KR" altLang="en-US" dirty="0" err="1"/>
              <a:t>고퀄리티</a:t>
            </a:r>
            <a:r>
              <a:rPr lang="ko-KR" altLang="en-US" dirty="0"/>
              <a:t> 아트워크를 만들 수 있는 </a:t>
            </a:r>
            <a:r>
              <a:rPr lang="en-US" altLang="ko-KR" dirty="0"/>
              <a:t>'AI Creative Studio'</a:t>
            </a:r>
            <a:r>
              <a:rPr lang="ko-KR" altLang="en-US" dirty="0"/>
              <a:t>를 개발했습니다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79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프로젝트는 </a:t>
            </a:r>
            <a:r>
              <a:rPr lang="en-US" altLang="ko-KR" b="1" dirty="0" err="1"/>
              <a:t>Gradio</a:t>
            </a:r>
            <a:r>
              <a:rPr lang="en-US" altLang="ko-KR" b="1" dirty="0"/>
              <a:t> UI</a:t>
            </a:r>
            <a:r>
              <a:rPr lang="ko-KR" altLang="en-US" dirty="0"/>
              <a:t>를 기반으로 </a:t>
            </a:r>
            <a:r>
              <a:rPr lang="en-US" altLang="ko-KR" b="1" dirty="0"/>
              <a:t>OpenCV</a:t>
            </a:r>
            <a:r>
              <a:rPr lang="en-US" altLang="ko-KR" dirty="0"/>
              <a:t>, </a:t>
            </a:r>
            <a:r>
              <a:rPr lang="en-US" altLang="ko-KR" b="1" dirty="0"/>
              <a:t>GPT-4o-mini</a:t>
            </a:r>
            <a:r>
              <a:rPr lang="en-US" altLang="ko-KR" dirty="0"/>
              <a:t>, </a:t>
            </a:r>
            <a:r>
              <a:rPr lang="en-US" altLang="ko-KR" b="1" dirty="0"/>
              <a:t>Stable Diffusion</a:t>
            </a:r>
            <a:r>
              <a:rPr lang="ko-KR" altLang="en-US" dirty="0"/>
              <a:t>을 하나로 통합한 웹 애플리케이션입니다</a:t>
            </a:r>
            <a:r>
              <a:rPr lang="en-US" altLang="ko-KR" dirty="0"/>
              <a:t>. </a:t>
            </a:r>
            <a:r>
              <a:rPr lang="ko-KR" altLang="en-US" dirty="0"/>
              <a:t>사용자는 텍스트나 이미지만 입력하면 되며</a:t>
            </a:r>
            <a:r>
              <a:rPr lang="en-US" altLang="ko-KR" dirty="0"/>
              <a:t>, GPT</a:t>
            </a:r>
            <a:r>
              <a:rPr lang="ko-KR" altLang="en-US" dirty="0"/>
              <a:t>가 프롬프트를 자동으로 보정해주기 때문에 초보자도 창작이 가능한 </a:t>
            </a:r>
            <a:r>
              <a:rPr lang="ko-KR" altLang="en-US" b="1" dirty="0" err="1"/>
              <a:t>올인원</a:t>
            </a:r>
            <a:r>
              <a:rPr lang="ko-KR" altLang="en-US" b="1" dirty="0"/>
              <a:t> 플랫폼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611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핵심 기술로는 </a:t>
            </a:r>
            <a:r>
              <a:rPr lang="en-US" altLang="ko-KR" dirty="0"/>
              <a:t>4</a:t>
            </a:r>
            <a:r>
              <a:rPr lang="ko-KR" altLang="en-US" dirty="0"/>
              <a:t>가지 오픈소스를 활용했습니다</a:t>
            </a:r>
            <a:r>
              <a:rPr lang="en-US" altLang="ko-KR" dirty="0"/>
              <a:t>. </a:t>
            </a:r>
            <a:r>
              <a:rPr lang="ko-KR" altLang="en-US" dirty="0"/>
              <a:t>고품질 이미지 생성을 위한 </a:t>
            </a:r>
            <a:r>
              <a:rPr lang="en-US" altLang="ko-KR" b="1" dirty="0"/>
              <a:t>Stable Diffusion</a:t>
            </a:r>
            <a:r>
              <a:rPr lang="en-US" altLang="ko-KR" dirty="0"/>
              <a:t>, </a:t>
            </a:r>
            <a:r>
              <a:rPr lang="ko-KR" altLang="en-US" dirty="0"/>
              <a:t>프롬프트 최적화를 위한 </a:t>
            </a:r>
            <a:r>
              <a:rPr lang="en-US" altLang="ko-KR" b="1" dirty="0"/>
              <a:t>GPT-4o-mini</a:t>
            </a:r>
            <a:r>
              <a:rPr lang="en-US" altLang="ko-KR" dirty="0"/>
              <a:t>, </a:t>
            </a:r>
            <a:r>
              <a:rPr lang="ko-KR" altLang="en-US" dirty="0"/>
              <a:t>이미지 처리를 위한 </a:t>
            </a:r>
            <a:r>
              <a:rPr lang="en-US" altLang="ko-KR" b="1" dirty="0"/>
              <a:t>OpenCV</a:t>
            </a:r>
            <a:r>
              <a:rPr lang="en-US" altLang="ko-KR" dirty="0"/>
              <a:t>, </a:t>
            </a:r>
            <a:r>
              <a:rPr lang="ko-KR" altLang="en-US" dirty="0"/>
              <a:t>그리고 이 모든 것을 웹으로 구현하기 위해 </a:t>
            </a:r>
            <a:r>
              <a:rPr lang="en-US" altLang="ko-KR" b="1" dirty="0" err="1"/>
              <a:t>Gradio</a:t>
            </a:r>
            <a:r>
              <a:rPr lang="ko-KR" altLang="en-US" dirty="0"/>
              <a:t>를 사용했습니다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289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기능 발표를 맡은 </a:t>
            </a:r>
            <a:r>
              <a:rPr lang="en-US" altLang="ko-KR" dirty="0"/>
              <a:t>'</a:t>
            </a:r>
            <a:r>
              <a:rPr lang="ko-KR" altLang="en-US" dirty="0"/>
              <a:t>양찬우</a:t>
            </a:r>
            <a:r>
              <a:rPr lang="en-US" altLang="ko-KR" dirty="0"/>
              <a:t>'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첫 번째 기능은 </a:t>
            </a:r>
            <a:r>
              <a:rPr lang="ko-KR" altLang="en-US" b="1" dirty="0"/>
              <a:t>지능형 </a:t>
            </a:r>
            <a:r>
              <a:rPr lang="en-US" altLang="ko-KR" b="1" dirty="0"/>
              <a:t>AI </a:t>
            </a:r>
            <a:r>
              <a:rPr lang="ko-KR" altLang="en-US" b="1" dirty="0" err="1"/>
              <a:t>챗봇</a:t>
            </a:r>
            <a:r>
              <a:rPr lang="ko-KR" altLang="en-US" dirty="0" err="1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사용자가 한국어로 대충 말해도 </a:t>
            </a:r>
            <a:r>
              <a:rPr lang="ko-KR" altLang="en-US" dirty="0" err="1"/>
              <a:t>챗봇이</a:t>
            </a:r>
            <a:r>
              <a:rPr lang="ko-KR" altLang="en-US" dirty="0"/>
              <a:t> 이를 인식해 </a:t>
            </a:r>
            <a:r>
              <a:rPr lang="en-US" altLang="ko-KR" dirty="0"/>
              <a:t>Stable Diffusion</a:t>
            </a:r>
            <a:r>
              <a:rPr lang="ko-KR" altLang="en-US" dirty="0"/>
              <a:t>에 최적화된 </a:t>
            </a:r>
            <a:r>
              <a:rPr lang="ko-KR" altLang="en-US" b="1" dirty="0"/>
              <a:t>영어 태그 프롬프트</a:t>
            </a:r>
            <a:r>
              <a:rPr lang="ko-KR" altLang="en-US" dirty="0"/>
              <a:t>로 변환해줍니다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637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 기능은 </a:t>
            </a:r>
            <a:r>
              <a:rPr lang="en-US" altLang="ko-KR" b="1" dirty="0"/>
              <a:t>Sketch to Image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사용자가 그린 간단한 선이나 업로드한 사진을 </a:t>
            </a:r>
            <a:r>
              <a:rPr lang="en-US" altLang="ko-KR" b="1" dirty="0"/>
              <a:t>OpenCV Canny</a:t>
            </a:r>
            <a:r>
              <a:rPr lang="ko-KR" altLang="en-US" dirty="0"/>
              <a:t>로 추출하고</a:t>
            </a:r>
            <a:r>
              <a:rPr lang="en-US" altLang="ko-KR" dirty="0"/>
              <a:t>, </a:t>
            </a:r>
            <a:r>
              <a:rPr lang="en-US" altLang="ko-KR" b="1" dirty="0"/>
              <a:t>ControlNet</a:t>
            </a:r>
            <a:r>
              <a:rPr lang="ko-KR" altLang="en-US" dirty="0"/>
              <a:t> 기술을 통해 구도를 완벽히 유지하면서 채색을 하고 완성된 이미지를 생성합니다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685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 번째 기능은 인페인팅</a:t>
            </a:r>
            <a:r>
              <a:rPr lang="en-US" altLang="ko-KR" dirty="0"/>
              <a:t>(Inpainting)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생성된 결과물에서 마음에 들지 않는 부분만 </a:t>
            </a:r>
            <a:r>
              <a:rPr lang="ko-KR" altLang="en-US" dirty="0" err="1"/>
              <a:t>마스킹하여</a:t>
            </a:r>
            <a:r>
              <a:rPr lang="ko-KR" altLang="en-US" dirty="0"/>
              <a:t> 수정할 수 있으며</a:t>
            </a:r>
            <a:r>
              <a:rPr lang="en-US" altLang="ko-KR" dirty="0"/>
              <a:t>, </a:t>
            </a:r>
            <a:r>
              <a:rPr lang="ko-KR" altLang="en-US" dirty="0"/>
              <a:t>생성과 수정이 하나의 화면에서 이루어집니다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391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 역할 분담입니다</a:t>
            </a:r>
            <a:r>
              <a:rPr lang="en-US" altLang="ko-KR" dirty="0"/>
              <a:t>. </a:t>
            </a:r>
            <a:r>
              <a:rPr lang="ko-KR" altLang="en-US" b="1" dirty="0"/>
              <a:t>이미지 처리 알고리즘</a:t>
            </a:r>
            <a:r>
              <a:rPr lang="en-US" altLang="ko-KR" b="1" dirty="0"/>
              <a:t>(OpenCV, API </a:t>
            </a:r>
            <a:r>
              <a:rPr lang="ko-KR" altLang="en-US" b="1" dirty="0"/>
              <a:t>연동</a:t>
            </a:r>
            <a:r>
              <a:rPr lang="en-US" altLang="ko-KR" b="1" dirty="0"/>
              <a:t>)</a:t>
            </a:r>
            <a:r>
              <a:rPr lang="ko-KR" altLang="en-US" dirty="0"/>
              <a:t> 등 기능 개발을 담당했고</a:t>
            </a:r>
            <a:r>
              <a:rPr lang="en-US" altLang="ko-KR" dirty="0"/>
              <a:t>, </a:t>
            </a:r>
            <a:r>
              <a:rPr lang="ko-KR" altLang="en-US" dirty="0"/>
              <a:t>최민석 팀원은</a:t>
            </a:r>
            <a:r>
              <a:rPr lang="en-US" altLang="ko-KR" dirty="0"/>
              <a:t> </a:t>
            </a:r>
            <a:r>
              <a:rPr lang="ko-KR" altLang="en-US" b="1" dirty="0" err="1">
                <a:effectLst/>
              </a:rPr>
              <a:t>그라디오</a:t>
            </a:r>
            <a:r>
              <a:rPr lang="ko-KR" altLang="en-US" b="1" dirty="0">
                <a:effectLst/>
              </a:rPr>
              <a:t> </a:t>
            </a:r>
            <a:r>
              <a:rPr lang="en-US" altLang="ko-KR" b="1" dirty="0">
                <a:effectLst/>
              </a:rPr>
              <a:t>UI </a:t>
            </a:r>
            <a:r>
              <a:rPr lang="ko-KR" altLang="en-US" b="1" dirty="0">
                <a:effectLst/>
              </a:rPr>
              <a:t>구축 </a:t>
            </a:r>
            <a:r>
              <a:rPr lang="ko-KR" altLang="en-US" b="0" dirty="0">
                <a:effectLst/>
              </a:rPr>
              <a:t>과</a:t>
            </a:r>
            <a:r>
              <a:rPr lang="ko-KR" altLang="en-US" b="1" dirty="0">
                <a:effectLst/>
              </a:rPr>
              <a:t> </a:t>
            </a:r>
            <a:r>
              <a:rPr lang="ko-KR" altLang="en-US" b="1" dirty="0"/>
              <a:t>프롬프트 엔지니어링</a:t>
            </a:r>
            <a:r>
              <a:rPr lang="ko-KR" altLang="en-US" dirty="0"/>
              <a:t>을 맡아 진행했습니다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428112"/>
      </p:ext>
    </p:extLst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다시 최민석입니다</a:t>
            </a:r>
            <a:r>
              <a:rPr lang="en-US" altLang="ko-KR"/>
              <a:t>. </a:t>
            </a:r>
            <a:r>
              <a:rPr lang="ko-KR" altLang="en-US"/>
              <a:t>기존 시스템과의 차별점입니다</a:t>
            </a:r>
            <a:r>
              <a:rPr lang="en-US" altLang="ko-KR"/>
              <a:t>. </a:t>
            </a:r>
            <a:r>
              <a:rPr lang="ko-KR" altLang="en-US"/>
              <a:t>첫째</a:t>
            </a:r>
            <a:r>
              <a:rPr lang="en-US" altLang="ko-KR"/>
              <a:t>, </a:t>
            </a:r>
            <a:r>
              <a:rPr lang="en-US" altLang="ko-KR" b="1"/>
              <a:t>GPT</a:t>
            </a:r>
            <a:r>
              <a:rPr lang="ko-KR" altLang="en-US" b="1"/>
              <a:t>를 통한 프롬프트 자동 보정</a:t>
            </a:r>
            <a:r>
              <a:rPr lang="ko-KR" altLang="en-US"/>
              <a:t>으로 진입장벽을 낮췄습니다</a:t>
            </a:r>
            <a:r>
              <a:rPr lang="en-US" altLang="ko-KR"/>
              <a:t>. </a:t>
            </a:r>
            <a:r>
              <a:rPr lang="ko-KR" altLang="en-US"/>
              <a:t>둘째</a:t>
            </a:r>
            <a:r>
              <a:rPr lang="en-US" altLang="ko-KR"/>
              <a:t>, </a:t>
            </a:r>
            <a:r>
              <a:rPr lang="ko-KR" altLang="en-US"/>
              <a:t>단순 생성을 넘어 </a:t>
            </a:r>
            <a:r>
              <a:rPr lang="ko-KR" altLang="en-US" b="1"/>
              <a:t>편집 도구</a:t>
            </a:r>
            <a:r>
              <a:rPr lang="en-US" altLang="ko-KR" b="1"/>
              <a:t>(OpenCV)</a:t>
            </a:r>
            <a:r>
              <a:rPr lang="ko-KR" altLang="en-US" b="1"/>
              <a:t>를 통합</a:t>
            </a:r>
            <a:r>
              <a:rPr lang="ko-KR" altLang="en-US"/>
              <a:t>했습니다</a:t>
            </a:r>
            <a:r>
              <a:rPr lang="en-US" altLang="ko-KR"/>
              <a:t>. </a:t>
            </a:r>
            <a:r>
              <a:rPr lang="ko-KR" altLang="en-US"/>
              <a:t>셋째</a:t>
            </a:r>
            <a:r>
              <a:rPr lang="en-US" altLang="ko-KR"/>
              <a:t>, </a:t>
            </a:r>
            <a:r>
              <a:rPr lang="ko-KR" altLang="en-US"/>
              <a:t>복잡한 설정 없이 핵심 기능만 담은 </a:t>
            </a:r>
            <a:r>
              <a:rPr lang="ko-KR" altLang="en-US" b="1"/>
              <a:t>직관적인 </a:t>
            </a:r>
            <a:r>
              <a:rPr lang="en-US" altLang="ko-KR" b="1"/>
              <a:t>UI</a:t>
            </a:r>
            <a:r>
              <a:rPr lang="ko-KR" altLang="en-US"/>
              <a:t>를 제공합니다</a:t>
            </a:r>
            <a:r>
              <a:rPr lang="en-US" altLang="ko-KR"/>
              <a:t>.</a:t>
            </a:r>
            <a:r>
              <a:rPr lang="ko-KR" altLang="en-US"/>
              <a:t> 넷째</a:t>
            </a:r>
            <a:r>
              <a:rPr lang="en-US" altLang="ko-KR"/>
              <a:t>,</a:t>
            </a:r>
            <a:r>
              <a:rPr lang="ko-KR" altLang="en-US"/>
              <a:t> 프롬프트로 이미지생성뿐아니라 이미지파일자체를 업로드해서 편집할수도있습니다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695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구동 영상을 보시겠습니다</a:t>
            </a:r>
            <a:r>
              <a:rPr lang="en-US" altLang="ko-KR" dirty="0"/>
              <a:t>. (</a:t>
            </a:r>
            <a:r>
              <a:rPr lang="ko-KR" altLang="en-US" dirty="0"/>
              <a:t>영상 재생</a:t>
            </a:r>
            <a:r>
              <a:rPr lang="en-US" altLang="ko-KR" dirty="0"/>
              <a:t>) </a:t>
            </a:r>
            <a:r>
              <a:rPr lang="ko-KR" altLang="en-US" dirty="0" err="1"/>
              <a:t>챗봇에게</a:t>
            </a:r>
            <a:r>
              <a:rPr lang="ko-KR" altLang="en-US" dirty="0"/>
              <a:t> 요청하여 프롬프트를 얻고</a:t>
            </a:r>
            <a:r>
              <a:rPr lang="en-US" altLang="ko-KR" dirty="0"/>
              <a:t>, </a:t>
            </a:r>
            <a:r>
              <a:rPr lang="ko-KR" altLang="en-US" dirty="0"/>
              <a:t>스케치를 그려 이미지를 생성한 뒤</a:t>
            </a:r>
            <a:r>
              <a:rPr lang="en-US" altLang="ko-KR" dirty="0"/>
              <a:t>, </a:t>
            </a:r>
            <a:r>
              <a:rPr lang="ko-KR" altLang="en-US" dirty="0"/>
              <a:t>인페인팅으로 수정하는 과정까지 끊김 없이 진행되는 것을 확인하실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0D5E-5DF9-4D98-B69A-9A34BD2E97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703835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video" Target="../media/media1.mp4"  /><Relationship Id="rId4" Type="http://schemas.microsoft.com/office/2007/relationships/media" Target="../media/media1.mp4"  /><Relationship Id="rId5" Type="http://schemas.openxmlformats.org/officeDocument/2006/relationships/image" Target="../media/image5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6524957" y="8971059"/>
            <a:ext cx="7596003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5418157"/>
            <a:ext cx="8115300" cy="306861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>
              <a:lnSpc>
                <a:spcPts val="12119"/>
              </a:lnSpc>
              <a:defRPr/>
            </a:pPr>
            <a:r>
              <a:rPr lang="en-US" altLang="ko-KR" sz="10099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AI</a:t>
            </a:r>
            <a:r>
              <a:rPr lang="ko-KR" altLang="en-US" sz="10099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 </a:t>
            </a:r>
            <a:r>
              <a:rPr lang="en-US" altLang="ko-KR" sz="10099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Creative Studio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755304"/>
            <a:ext cx="5239082" cy="426796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3359"/>
              </a:lnSpc>
              <a:defRPr/>
            </a:pPr>
            <a:r>
              <a:rPr lang="ko-KR" altLang="en-US" sz="2400" spc="240">
                <a:solidFill>
                  <a:srgbClr val="494949"/>
                </a:solidFill>
                <a:latin typeface="윤고딕"/>
                <a:ea typeface="윤고딕"/>
                <a:cs typeface="윤고딕"/>
                <a:sym typeface="윤고딕"/>
              </a:rPr>
              <a:t>프로젝트 발표를 시작 하겠습니다</a:t>
            </a:r>
            <a:endParaRPr lang="en-US" altLang="ko-KR" sz="2400" spc="240">
              <a:solidFill>
                <a:srgbClr val="49494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01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표지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94083" y="687740"/>
            <a:ext cx="3703317" cy="27844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DEAGU</a:t>
            </a:r>
            <a:r>
              <a:rPr 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UNIVERSITY</a:t>
            </a: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오픈소스</a:t>
            </a:r>
            <a:r>
              <a:rPr lang="en-US" altLang="ko-KR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SW</a:t>
            </a: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수업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77600" y="9099316"/>
            <a:ext cx="2878838" cy="311384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524"/>
              </a:lnSpc>
              <a:defRPr/>
            </a:pPr>
            <a:r>
              <a:rPr lang="en-US" sz="1803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Presented by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15600" y="7758106"/>
            <a:ext cx="3602738" cy="91241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 algn="r">
              <a:lnSpc>
                <a:spcPts val="3640"/>
              </a:lnSpc>
              <a:defRPr/>
            </a:pPr>
            <a:r>
              <a:rPr lang="ko-KR" altLang="en-US" sz="2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</a:t>
            </a:r>
            <a:r>
              <a:rPr lang="en-US" sz="2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과 </a:t>
            </a:r>
            <a:r>
              <a:rPr lang="ko-KR" altLang="en-US" sz="2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양찬우</a:t>
            </a:r>
            <a:r>
              <a:rPr lang="en-US" altLang="ko-KR" sz="2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,</a:t>
            </a:r>
            <a:r>
              <a:rPr lang="ko-KR" altLang="en-US" sz="2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최민석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6499026" y="8571928"/>
            <a:ext cx="2644974" cy="686372"/>
            <a:chOff x="0" y="0"/>
            <a:chExt cx="696619" cy="18077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96619" cy="180773"/>
            </a:xfrm>
            <a:custGeom>
              <a:avLst/>
              <a:gdLst/>
              <a:ahLst/>
              <a:cxnLst/>
              <a:rect l="l" t="t" r="r" b="b"/>
              <a:pathLst>
                <a:path w="696619" h="180773">
                  <a:moveTo>
                    <a:pt x="0" y="0"/>
                  </a:moveTo>
                  <a:lnTo>
                    <a:pt x="696619" y="0"/>
                  </a:lnTo>
                  <a:lnTo>
                    <a:pt x="696619" y="180773"/>
                  </a:lnTo>
                  <a:lnTo>
                    <a:pt x="0" y="1807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49494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696619" cy="190298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#</a:t>
              </a:r>
              <a:r>
                <a:rPr lang="ko-KR" alt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스케치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450944" y="8571928"/>
            <a:ext cx="2644974" cy="686372"/>
            <a:chOff x="0" y="0"/>
            <a:chExt cx="696619" cy="1807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96619" cy="180773"/>
            </a:xfrm>
            <a:custGeom>
              <a:avLst/>
              <a:gdLst/>
              <a:ahLst/>
              <a:cxnLst/>
              <a:rect l="l" t="t" r="r" b="b"/>
              <a:pathLst>
                <a:path w="696619" h="180773">
                  <a:moveTo>
                    <a:pt x="0" y="0"/>
                  </a:moveTo>
                  <a:lnTo>
                    <a:pt x="696619" y="0"/>
                  </a:lnTo>
                  <a:lnTo>
                    <a:pt x="696619" y="180773"/>
                  </a:lnTo>
                  <a:lnTo>
                    <a:pt x="0" y="1807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49494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696619" cy="190298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#</a:t>
              </a:r>
              <a:r>
                <a:rPr lang="ko-KR" alt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이미지 생성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400718" y="8571928"/>
            <a:ext cx="2644974" cy="686372"/>
            <a:chOff x="0" y="0"/>
            <a:chExt cx="696619" cy="18077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6619" cy="180773"/>
            </a:xfrm>
            <a:custGeom>
              <a:avLst/>
              <a:gdLst/>
              <a:ahLst/>
              <a:cxnLst/>
              <a:rect l="l" t="t" r="r" b="b"/>
              <a:pathLst>
                <a:path w="696619" h="180773">
                  <a:moveTo>
                    <a:pt x="0" y="0"/>
                  </a:moveTo>
                  <a:lnTo>
                    <a:pt x="696619" y="0"/>
                  </a:lnTo>
                  <a:lnTo>
                    <a:pt x="696619" y="180773"/>
                  </a:lnTo>
                  <a:lnTo>
                    <a:pt x="0" y="1807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49494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96619" cy="190298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#</a:t>
              </a:r>
              <a:r>
                <a:rPr lang="ko-KR" altLang="en-US" sz="1700" b="1">
                  <a:solidFill>
                    <a:srgbClr val="49494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부분 편집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02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프로젝트 요약 및 소개</a:t>
            </a:r>
            <a:endParaRPr lang="en-US" sz="1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222482" y="687740"/>
            <a:ext cx="5036818" cy="27844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 최민석</a:t>
            </a:r>
            <a:endParaRPr lang="en-US" sz="1599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28700" y="1935290"/>
            <a:ext cx="8115300" cy="1531810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>
              <a:lnSpc>
                <a:spcPts val="12119"/>
              </a:lnSpc>
              <a:defRPr/>
            </a:pPr>
            <a:r>
              <a:rPr lang="en-US" altLang="ko-KR" sz="7500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AI</a:t>
            </a:r>
            <a:r>
              <a:rPr lang="ko-KR" altLang="en-US" sz="7500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 </a:t>
            </a:r>
            <a:r>
              <a:rPr lang="en-US" altLang="ko-KR" sz="7500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Creative Studio</a:t>
            </a:r>
            <a:endParaRPr lang="ko-KR" altLang="en-US" sz="7500">
              <a:solidFill>
                <a:srgbClr val="494949"/>
              </a:solidFill>
              <a:latin typeface="네모고딕"/>
              <a:ea typeface="네모고딕"/>
              <a:cs typeface="네모고딕"/>
              <a:sym typeface="네모고딕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499026" y="5675732"/>
            <a:ext cx="10760274" cy="22776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 algn="l">
              <a:lnSpc>
                <a:spcPts val="3600"/>
              </a:lnSpc>
              <a:defRPr/>
            </a:pPr>
            <a:r>
              <a:rPr 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Gradio UI를 기반으로 OpenCV 이미지 처리, GPT-4o-mini 프롬프트 보정, Stable Diffusion 생성 모델을 통합해 누구나 손쉽게 창작할 수 있는 AI 크리에이티브 스튜디오 웹</a:t>
            </a:r>
            <a:r>
              <a:rPr lang="ko-KR" alt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을</a:t>
            </a:r>
            <a:r>
              <a:rPr 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제작</a:t>
            </a:r>
            <a:r>
              <a:rPr lang="ko-KR" alt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</a:t>
            </a:r>
            <a:r>
              <a:rPr 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했습니다.</a:t>
            </a:r>
          </a:p>
          <a:p>
            <a:pPr lvl="0" algn="l">
              <a:lnSpc>
                <a:spcPts val="3600"/>
              </a:lnSpc>
              <a:defRPr/>
            </a:pPr>
            <a:r>
              <a:rPr 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사용자는 텍스트 프롬프트 입력 또는 이미지 업로드만으로 다양한 스타일의 아트워크를 생성·변형·편집할 수 있으며 </a:t>
            </a:r>
            <a:r>
              <a:rPr lang="en-US" altLang="ko-KR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GPT</a:t>
            </a:r>
            <a:r>
              <a:rPr 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가 자동으로 고품질 프롬프트로 재작성하여 Stable Diffusion 결과의 완성도</a:t>
            </a:r>
            <a:r>
              <a:rPr lang="ko-KR" altLang="en-US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가 높은 올인원 창작 플랫폼입니다</a:t>
            </a:r>
            <a:r>
              <a:rPr lang="en-US" altLang="ko-KR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4400" y="1567269"/>
            <a:ext cx="8977585" cy="136643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  <a:defRPr/>
            </a:pPr>
            <a:r>
              <a:rPr lang="ko-KR" altLang="en-US" sz="5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사용 오픈소스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03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활용한 오픈소스 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7844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 최민석</a:t>
            </a:r>
            <a:endParaRPr lang="en-US" sz="1599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grpSp>
        <p:nvGrpSpPr>
          <p:cNvPr id="73" name="Group 6"/>
          <p:cNvGrpSpPr/>
          <p:nvPr/>
        </p:nvGrpSpPr>
        <p:grpSpPr>
          <a:xfrm>
            <a:off x="1080205" y="5648701"/>
            <a:ext cx="3402251" cy="2390398"/>
            <a:chOff x="-2" y="-48220"/>
            <a:chExt cx="7832026" cy="5115932"/>
          </a:xfrm>
        </p:grpSpPr>
        <p:grpSp>
          <p:nvGrpSpPr>
            <p:cNvPr id="74" name="Group 7"/>
            <p:cNvGrpSpPr/>
            <p:nvPr/>
          </p:nvGrpSpPr>
          <p:grpSpPr>
            <a:xfrm>
              <a:off x="-2" y="-48220"/>
              <a:ext cx="7832026" cy="5115932"/>
              <a:chOff x="0" y="-9525"/>
              <a:chExt cx="1547067" cy="1010555"/>
            </a:xfrm>
          </p:grpSpPr>
          <p:sp>
            <p:nvSpPr>
              <p:cNvPr id="75" name="Freeform 8"/>
              <p:cNvSpPr/>
              <p:nvPr/>
            </p:nvSpPr>
            <p:spPr>
              <a:xfrm>
                <a:off x="0" y="0"/>
                <a:ext cx="1547067" cy="1001030"/>
              </a:xfrm>
              <a:custGeom>
                <a:avLst/>
                <a:gdLst/>
                <a:ahLst/>
                <a:cxnLst/>
                <a:rect l="l" t="t" r="r" b="b"/>
                <a:pathLst>
                  <a:path w="1547067" h="1001030">
                    <a:moveTo>
                      <a:pt x="0" y="0"/>
                    </a:moveTo>
                    <a:lnTo>
                      <a:pt x="1547067" y="0"/>
                    </a:lnTo>
                    <a:lnTo>
                      <a:pt x="1547067" y="1001030"/>
                    </a:lnTo>
                    <a:lnTo>
                      <a:pt x="0" y="100103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76" name="TextBox 9"/>
              <p:cNvSpPr txBox="1"/>
              <p:nvPr/>
            </p:nvSpPr>
            <p:spPr>
              <a:xfrm>
                <a:off x="0" y="-9525"/>
                <a:ext cx="1547067" cy="1010555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77" name="TextBox 10"/>
            <p:cNvSpPr txBox="1"/>
            <p:nvPr/>
          </p:nvSpPr>
          <p:spPr>
            <a:xfrm>
              <a:off x="693316" y="746121"/>
              <a:ext cx="6445381" cy="3913883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텍스트 또는 이미지 입력을 기반으로 고품질 이미지를 생성하는 오픈소스 딥러닝 확산 모델</a:t>
              </a:r>
            </a:p>
          </p:txBody>
        </p:sp>
      </p:grpSp>
      <p:grpSp>
        <p:nvGrpSpPr>
          <p:cNvPr id="78" name="Group 11"/>
          <p:cNvGrpSpPr/>
          <p:nvPr/>
        </p:nvGrpSpPr>
        <p:grpSpPr>
          <a:xfrm>
            <a:off x="1600200" y="5349569"/>
            <a:ext cx="1531977" cy="505100"/>
            <a:chOff x="0" y="-9525"/>
            <a:chExt cx="696619" cy="213534"/>
          </a:xfrm>
        </p:grpSpPr>
        <p:sp>
          <p:nvSpPr>
            <p:cNvPr id="79" name="Freeform 12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0" name="TextBox 13"/>
            <p:cNvSpPr txBox="1"/>
            <p:nvPr/>
          </p:nvSpPr>
          <p:spPr>
            <a:xfrm>
              <a:off x="0" y="-9525"/>
              <a:ext cx="696619" cy="213534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altLang="ko-KR" sz="17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Stable Diffusin</a:t>
              </a:r>
            </a:p>
          </p:txBody>
        </p:sp>
      </p:grpSp>
      <p:grpSp>
        <p:nvGrpSpPr>
          <p:cNvPr id="97" name="Group 6"/>
          <p:cNvGrpSpPr/>
          <p:nvPr/>
        </p:nvGrpSpPr>
        <p:grpSpPr>
          <a:xfrm>
            <a:off x="5181601" y="4781008"/>
            <a:ext cx="3402251" cy="2390398"/>
            <a:chOff x="0" y="-48220"/>
            <a:chExt cx="7832026" cy="5115932"/>
          </a:xfrm>
        </p:grpSpPr>
        <p:grpSp>
          <p:nvGrpSpPr>
            <p:cNvPr id="98" name="Group 7"/>
            <p:cNvGrpSpPr/>
            <p:nvPr/>
          </p:nvGrpSpPr>
          <p:grpSpPr>
            <a:xfrm>
              <a:off x="0" y="-48220"/>
              <a:ext cx="7832026" cy="5115932"/>
              <a:chOff x="0" y="-9525"/>
              <a:chExt cx="1547067" cy="1010555"/>
            </a:xfrm>
          </p:grpSpPr>
          <p:sp>
            <p:nvSpPr>
              <p:cNvPr id="99" name="Freeform 8"/>
              <p:cNvSpPr/>
              <p:nvPr/>
            </p:nvSpPr>
            <p:spPr>
              <a:xfrm>
                <a:off x="0" y="0"/>
                <a:ext cx="1547067" cy="1001030"/>
              </a:xfrm>
              <a:custGeom>
                <a:avLst/>
                <a:gdLst/>
                <a:ahLst/>
                <a:cxnLst/>
                <a:rect l="l" t="t" r="r" b="b"/>
                <a:pathLst>
                  <a:path w="1547067" h="1001030">
                    <a:moveTo>
                      <a:pt x="0" y="0"/>
                    </a:moveTo>
                    <a:lnTo>
                      <a:pt x="1547067" y="0"/>
                    </a:lnTo>
                    <a:lnTo>
                      <a:pt x="1547067" y="1001030"/>
                    </a:lnTo>
                    <a:lnTo>
                      <a:pt x="0" y="100103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0" name="TextBox 9"/>
              <p:cNvSpPr txBox="1"/>
              <p:nvPr/>
            </p:nvSpPr>
            <p:spPr>
              <a:xfrm>
                <a:off x="0" y="-9525"/>
                <a:ext cx="1547067" cy="1010555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101" name="TextBox 10"/>
            <p:cNvSpPr txBox="1"/>
            <p:nvPr/>
          </p:nvSpPr>
          <p:spPr>
            <a:xfrm>
              <a:off x="693318" y="746120"/>
              <a:ext cx="6445381" cy="3895462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경량 고성능 OpenAI 언어 모델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,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프롬프트 처리 및 보조 AI 역할에 최적화된 모델</a:t>
              </a:r>
            </a:p>
          </p:txBody>
        </p:sp>
      </p:grpSp>
      <p:grpSp>
        <p:nvGrpSpPr>
          <p:cNvPr id="102" name="Group 11"/>
          <p:cNvGrpSpPr/>
          <p:nvPr/>
        </p:nvGrpSpPr>
        <p:grpSpPr>
          <a:xfrm>
            <a:off x="5638800" y="4486000"/>
            <a:ext cx="1531977" cy="505100"/>
            <a:chOff x="0" y="-9525"/>
            <a:chExt cx="696619" cy="213534"/>
          </a:xfrm>
        </p:grpSpPr>
        <p:sp>
          <p:nvSpPr>
            <p:cNvPr id="103" name="Freeform 12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4" name="TextBox 13"/>
            <p:cNvSpPr txBox="1"/>
            <p:nvPr/>
          </p:nvSpPr>
          <p:spPr>
            <a:xfrm>
              <a:off x="0" y="-9525"/>
              <a:ext cx="696619" cy="213534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altLang="ko-KR" sz="17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GPT-4o-mini</a:t>
              </a:r>
            </a:p>
          </p:txBody>
        </p:sp>
      </p:grpSp>
      <p:grpSp>
        <p:nvGrpSpPr>
          <p:cNvPr id="105" name="Group 6"/>
          <p:cNvGrpSpPr/>
          <p:nvPr/>
        </p:nvGrpSpPr>
        <p:grpSpPr>
          <a:xfrm>
            <a:off x="13209348" y="4838700"/>
            <a:ext cx="3402251" cy="2390398"/>
            <a:chOff x="-2" y="-48220"/>
            <a:chExt cx="7832026" cy="5115932"/>
          </a:xfrm>
        </p:grpSpPr>
        <p:grpSp>
          <p:nvGrpSpPr>
            <p:cNvPr id="106" name="Group 7"/>
            <p:cNvGrpSpPr/>
            <p:nvPr/>
          </p:nvGrpSpPr>
          <p:grpSpPr>
            <a:xfrm>
              <a:off x="-2" y="-48220"/>
              <a:ext cx="7832026" cy="5115932"/>
              <a:chOff x="0" y="-9525"/>
              <a:chExt cx="1547067" cy="1010555"/>
            </a:xfrm>
          </p:grpSpPr>
          <p:sp>
            <p:nvSpPr>
              <p:cNvPr id="107" name="Freeform 8"/>
              <p:cNvSpPr/>
              <p:nvPr/>
            </p:nvSpPr>
            <p:spPr>
              <a:xfrm>
                <a:off x="0" y="0"/>
                <a:ext cx="1547067" cy="1001030"/>
              </a:xfrm>
              <a:custGeom>
                <a:avLst/>
                <a:gdLst/>
                <a:ahLst/>
                <a:cxnLst/>
                <a:rect l="l" t="t" r="r" b="b"/>
                <a:pathLst>
                  <a:path w="1547067" h="1001030">
                    <a:moveTo>
                      <a:pt x="0" y="0"/>
                    </a:moveTo>
                    <a:lnTo>
                      <a:pt x="1547067" y="0"/>
                    </a:lnTo>
                    <a:lnTo>
                      <a:pt x="1547067" y="1001030"/>
                    </a:lnTo>
                    <a:lnTo>
                      <a:pt x="0" y="100103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8" name="TextBox 9"/>
              <p:cNvSpPr txBox="1"/>
              <p:nvPr/>
            </p:nvSpPr>
            <p:spPr>
              <a:xfrm>
                <a:off x="0" y="-9525"/>
                <a:ext cx="1547067" cy="1010555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109" name="TextBox 10"/>
            <p:cNvSpPr txBox="1"/>
            <p:nvPr/>
          </p:nvSpPr>
          <p:spPr>
            <a:xfrm>
              <a:off x="693316" y="746120"/>
              <a:ext cx="6445381" cy="3894302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이미지·영상 처리 및 컴퓨터 비전 기능을 제공하는 가장 널리 사용되는 오픈소스 라이브러리</a:t>
              </a:r>
            </a:p>
          </p:txBody>
        </p:sp>
      </p:grpSp>
      <p:grpSp>
        <p:nvGrpSpPr>
          <p:cNvPr id="110" name="Group 11"/>
          <p:cNvGrpSpPr/>
          <p:nvPr/>
        </p:nvGrpSpPr>
        <p:grpSpPr>
          <a:xfrm>
            <a:off x="13708023" y="4511369"/>
            <a:ext cx="1531977" cy="505100"/>
            <a:chOff x="0" y="-9525"/>
            <a:chExt cx="696619" cy="213534"/>
          </a:xfrm>
        </p:grpSpPr>
        <p:sp>
          <p:nvSpPr>
            <p:cNvPr id="111" name="Freeform 12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2" name="TextBox 13"/>
            <p:cNvSpPr txBox="1"/>
            <p:nvPr/>
          </p:nvSpPr>
          <p:spPr>
            <a:xfrm>
              <a:off x="0" y="-9525"/>
              <a:ext cx="696619" cy="213534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altLang="ko-KR" sz="17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OpenCV</a:t>
              </a:r>
            </a:p>
          </p:txBody>
        </p:sp>
      </p:grpSp>
      <p:grpSp>
        <p:nvGrpSpPr>
          <p:cNvPr id="113" name="Group 6"/>
          <p:cNvGrpSpPr/>
          <p:nvPr/>
        </p:nvGrpSpPr>
        <p:grpSpPr>
          <a:xfrm>
            <a:off x="9195474" y="5676899"/>
            <a:ext cx="3402251" cy="2390399"/>
            <a:chOff x="-2" y="-48222"/>
            <a:chExt cx="7832026" cy="5115932"/>
          </a:xfrm>
        </p:grpSpPr>
        <p:grpSp>
          <p:nvGrpSpPr>
            <p:cNvPr id="114" name="Group 7"/>
            <p:cNvGrpSpPr/>
            <p:nvPr/>
          </p:nvGrpSpPr>
          <p:grpSpPr>
            <a:xfrm>
              <a:off x="-2" y="-48222"/>
              <a:ext cx="7832026" cy="5115932"/>
              <a:chOff x="0" y="-9525"/>
              <a:chExt cx="1547067" cy="1010555"/>
            </a:xfrm>
          </p:grpSpPr>
          <p:sp>
            <p:nvSpPr>
              <p:cNvPr id="115" name="Freeform 8"/>
              <p:cNvSpPr/>
              <p:nvPr/>
            </p:nvSpPr>
            <p:spPr>
              <a:xfrm>
                <a:off x="0" y="0"/>
                <a:ext cx="1547067" cy="1001030"/>
              </a:xfrm>
              <a:custGeom>
                <a:avLst/>
                <a:gdLst/>
                <a:ahLst/>
                <a:cxnLst/>
                <a:rect l="l" t="t" r="r" b="b"/>
                <a:pathLst>
                  <a:path w="1547067" h="1001030">
                    <a:moveTo>
                      <a:pt x="0" y="0"/>
                    </a:moveTo>
                    <a:lnTo>
                      <a:pt x="1547067" y="0"/>
                    </a:lnTo>
                    <a:lnTo>
                      <a:pt x="1547067" y="1001030"/>
                    </a:lnTo>
                    <a:lnTo>
                      <a:pt x="0" y="100103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16" name="TextBox 9"/>
              <p:cNvSpPr txBox="1"/>
              <p:nvPr/>
            </p:nvSpPr>
            <p:spPr>
              <a:xfrm>
                <a:off x="0" y="-9525"/>
                <a:ext cx="1547067" cy="1010555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117" name="TextBox 10"/>
            <p:cNvSpPr txBox="1"/>
            <p:nvPr/>
          </p:nvSpPr>
          <p:spPr>
            <a:xfrm>
              <a:off x="933982" y="623808"/>
              <a:ext cx="6445381" cy="3894302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머신러닝 모델을 웹에서 쉽게 테스트하고 시연할 수 있도록 U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I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를 손쉽게 만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드는 오픈소스</a:t>
              </a:r>
            </a:p>
          </p:txBody>
        </p:sp>
      </p:grpSp>
      <p:grpSp>
        <p:nvGrpSpPr>
          <p:cNvPr id="118" name="Group 11"/>
          <p:cNvGrpSpPr/>
          <p:nvPr/>
        </p:nvGrpSpPr>
        <p:grpSpPr>
          <a:xfrm>
            <a:off x="9627950" y="5324200"/>
            <a:ext cx="1531977" cy="505100"/>
            <a:chOff x="0" y="-9525"/>
            <a:chExt cx="696619" cy="213534"/>
          </a:xfrm>
        </p:grpSpPr>
        <p:sp>
          <p:nvSpPr>
            <p:cNvPr id="119" name="Freeform 12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0" name="TextBox 13"/>
            <p:cNvSpPr txBox="1"/>
            <p:nvPr/>
          </p:nvSpPr>
          <p:spPr>
            <a:xfrm>
              <a:off x="0" y="-9525"/>
              <a:ext cx="696619" cy="213534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040"/>
                </a:lnSpc>
                <a:defRPr/>
              </a:pPr>
              <a:r>
                <a:rPr lang="en-US" altLang="ko-KR" sz="17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Gradio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9594341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1714500"/>
            <a:ext cx="4953000" cy="13716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  <a:defRPr/>
            </a:pPr>
            <a:r>
              <a:rPr lang="ko-KR" altLang="en-US" sz="4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지능형 </a:t>
            </a:r>
            <a:r>
              <a:rPr lang="en-US" altLang="ko-KR" sz="4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AI</a:t>
            </a:r>
            <a:r>
              <a:rPr lang="ko-KR" altLang="en-US" sz="4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 챗봇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04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기능 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6372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 dirty="0" err="1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</a:t>
            </a:r>
            <a:r>
              <a:rPr lang="ko-KR" altLang="en-US" sz="1599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양찬우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581" y="3234241"/>
            <a:ext cx="7253018" cy="451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2012" y="2243278"/>
            <a:ext cx="10345389" cy="7396021"/>
          </a:xfrm>
          <a:prstGeom prst="rect">
            <a:avLst/>
          </a:prstGeom>
          <a:ln w="19050">
            <a:solidFill>
              <a:schemeClr val="dk1"/>
            </a:solidFill>
          </a:ln>
        </p:spPr>
      </p:pic>
      <p:sp>
        <p:nvSpPr>
          <p:cNvPr id="10" name="TextBox 7"/>
          <p:cNvSpPr txBox="1"/>
          <p:nvPr/>
        </p:nvSpPr>
        <p:spPr>
          <a:xfrm>
            <a:off x="1128982" y="3700965"/>
            <a:ext cx="4967018" cy="5938335"/>
          </a:xfrm>
          <a:prstGeom prst="rect">
            <a:avLst/>
          </a:prstGeom>
          <a:solidFill>
            <a:schemeClr val="lt1"/>
          </a:solidFill>
          <a:ln w="19050">
            <a:solidFill>
              <a:schemeClr val="dk1"/>
            </a:solidFill>
          </a:ln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 algn="ctr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4000" y="4085360"/>
            <a:ext cx="4038600" cy="273454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3600"/>
              </a:lnSpc>
              <a:defRPr/>
            </a:pPr>
            <a:r>
              <a:rPr lang="ko-KR" alt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사용자가 텍스트를 입력하면 챗봇을 통해 이미지 생성을 도와주는 영어 태그 프롬프트를 출력합니다</a:t>
            </a:r>
            <a:r>
              <a:rPr lang="en-US" altLang="ko-KR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  <a:endParaRPr lang="en-US" altLang="ko-KR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ko-KR" altLang="en-US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en-US" altLang="ko-KR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ko-KR" altLang="en-US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98140644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1714500"/>
            <a:ext cx="5867400" cy="13716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  <a:defRPr/>
            </a:pPr>
            <a:r>
              <a:rPr lang="ko-KR" altLang="en-US" sz="4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스케치 이미지 변환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05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기능 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6372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 dirty="0" err="1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</a:t>
            </a:r>
            <a:r>
              <a:rPr lang="ko-KR" altLang="en-US" sz="1599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양찬우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581" y="3234241"/>
            <a:ext cx="7253018" cy="451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10" name="TextBox 7"/>
          <p:cNvSpPr txBox="1"/>
          <p:nvPr/>
        </p:nvSpPr>
        <p:spPr>
          <a:xfrm>
            <a:off x="1143000" y="3700964"/>
            <a:ext cx="4967018" cy="5938336"/>
          </a:xfrm>
          <a:prstGeom prst="rect">
            <a:avLst/>
          </a:prstGeom>
          <a:solidFill>
            <a:schemeClr val="lt1"/>
          </a:solidFill>
          <a:ln w="19050">
            <a:solidFill>
              <a:schemeClr val="dk1"/>
            </a:solidFill>
          </a:ln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34201" y="2247900"/>
            <a:ext cx="10363200" cy="7391400"/>
          </a:xfrm>
          <a:prstGeom prst="rect">
            <a:avLst/>
          </a:prstGeom>
          <a:ln w="19050">
            <a:solidFill>
              <a:schemeClr val="dk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1524000" y="4085360"/>
            <a:ext cx="4038600" cy="319174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3600"/>
              </a:lnSpc>
              <a:defRPr/>
            </a:pPr>
            <a:r>
              <a:rPr lang="ko-KR" alt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사용자가 그린 스케치나 업로드한 스케치 이미지의 선을 </a:t>
            </a:r>
            <a:r>
              <a:rPr lang="en-US" altLang="ko-KR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OpenCV</a:t>
            </a:r>
            <a:r>
              <a:rPr lang="ko-KR" alt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로 추출하고</a:t>
            </a:r>
            <a:r>
              <a:rPr lang="en-US" altLang="ko-KR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ControlNet</a:t>
            </a:r>
            <a:r>
              <a:rPr lang="ko-KR" alt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으로 구도를 유지하며 채색합니다</a:t>
            </a:r>
            <a:r>
              <a:rPr lang="en-US" altLang="ko-KR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  <a:endParaRPr lang="en-US" altLang="ko-KR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ko-KR" altLang="en-US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en-US" altLang="ko-KR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endParaRPr lang="ko-KR" altLang="en-US" sz="2000" u="none" strike="noStrike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4602739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1714500"/>
            <a:ext cx="4953000" cy="13716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  <a:defRPr/>
            </a:pPr>
            <a:r>
              <a:rPr lang="ko-KR" altLang="en-US" sz="4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이미지 부분 편집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06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기능 소개</a:t>
            </a:r>
            <a:endParaRPr lang="ko-KR" altLang="en-US" sz="1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6372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 dirty="0" err="1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</a:t>
            </a:r>
            <a:r>
              <a:rPr lang="ko-KR" altLang="en-US" sz="1599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양찬우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581" y="3234241"/>
            <a:ext cx="7253018" cy="451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10" name="TextBox 7"/>
          <p:cNvSpPr txBox="1"/>
          <p:nvPr/>
        </p:nvSpPr>
        <p:spPr>
          <a:xfrm>
            <a:off x="1143000" y="3695700"/>
            <a:ext cx="4967018" cy="5943600"/>
          </a:xfrm>
          <a:prstGeom prst="rect">
            <a:avLst/>
          </a:prstGeom>
          <a:solidFill>
            <a:schemeClr val="lt1"/>
          </a:solidFill>
          <a:ln w="19050">
            <a:solidFill>
              <a:schemeClr val="dk1"/>
            </a:solidFill>
          </a:ln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34201" y="2247900"/>
            <a:ext cx="10287001" cy="7391400"/>
          </a:xfrm>
          <a:prstGeom prst="rect">
            <a:avLst/>
          </a:prstGeom>
          <a:solidFill>
            <a:schemeClr val="dk1"/>
          </a:solidFill>
          <a:ln w="19050">
            <a:solidFill>
              <a:schemeClr val="dk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A30109-55E1-F0FC-A9A9-9EEF63D0F91A}"/>
              </a:ext>
            </a:extLst>
          </p:cNvPr>
          <p:cNvSpPr txBox="1"/>
          <p:nvPr/>
        </p:nvSpPr>
        <p:spPr>
          <a:xfrm>
            <a:off x="1524000" y="4085360"/>
            <a:ext cx="4038600" cy="272228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3600"/>
              </a:lnSpc>
              <a:defRPr/>
            </a:pPr>
            <a:r>
              <a:rPr lang="ko-KR" altLang="en-US" sz="2000" u="none" strike="noStrike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완성된 이미지에서 수정하고 싶은 부분을 </a:t>
            </a:r>
            <a:r>
              <a:rPr lang="ko-KR" altLang="en-US" sz="2000" u="none" strike="noStrike" dirty="0" err="1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마스킹하여</a:t>
            </a:r>
            <a:r>
              <a:rPr lang="ko-KR" altLang="en-US" sz="2000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</a:t>
            </a:r>
            <a:r>
              <a:rPr lang="ko-KR" altLang="en-US" sz="2000" u="none" strike="noStrike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변경할 수 있습니다</a:t>
            </a:r>
            <a:r>
              <a:rPr lang="en-US" altLang="ko-KR" sz="2000" u="none" strike="noStrike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  <a:endParaRPr lang="ko-KR" altLang="en-US" sz="2000" u="none" strike="noStrike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marL="0" lvl="0" indent="0" algn="l">
              <a:lnSpc>
                <a:spcPts val="3600"/>
              </a:lnSpc>
              <a:defRPr/>
            </a:pPr>
            <a:r>
              <a:rPr lang="ko-KR" altLang="en-US" sz="2000" u="none" strike="noStrike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디테일만 수정하여 완성도를 높입니다</a:t>
            </a:r>
            <a:r>
              <a:rPr lang="en-US" altLang="ko-KR" sz="2000" u="none" strike="noStrike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</a:p>
          <a:p>
            <a:pPr marL="0" lvl="0" indent="0" algn="l">
              <a:lnSpc>
                <a:spcPts val="3600"/>
              </a:lnSpc>
              <a:defRPr/>
            </a:pPr>
            <a:endParaRPr lang="ko-KR" altLang="en-US" sz="2000" u="none" strike="noStrike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333944045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1714500"/>
            <a:ext cx="9144000" cy="13716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  <a:defRPr/>
            </a:pPr>
            <a:r>
              <a:rPr lang="ko-KR" altLang="en-US" sz="5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팀별 담당 역할 </a:t>
            </a:r>
            <a:r>
              <a:rPr lang="en-US" altLang="ko-KR" sz="5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+</a:t>
            </a:r>
            <a:r>
              <a:rPr lang="ko-KR" altLang="en-US" sz="5400" u="none" strike="noStrike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 협업 기록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07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팀 역할 분담</a:t>
            </a:r>
            <a:endParaRPr lang="ko-KR" altLang="en-US" sz="1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6372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 dirty="0" err="1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</a:t>
            </a:r>
            <a:r>
              <a:rPr lang="ko-KR" altLang="en-US" sz="1599" dirty="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양찬우</a:t>
            </a:r>
            <a:endParaRPr lang="en-US" sz="1599" dirty="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6581" y="3234241"/>
            <a:ext cx="7253018" cy="451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3640"/>
              </a:lnSpc>
              <a:defRPr/>
            </a:pPr>
            <a:endParaRPr lang="ko-KR" altLang="en-US" sz="2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66800" y="3707483"/>
            <a:ext cx="8481739" cy="5762770"/>
          </a:xfrm>
          <a:prstGeom prst="rect">
            <a:avLst/>
          </a:prstGeom>
          <a:ln w="19050">
            <a:solidFill>
              <a:srgbClr val="494949"/>
            </a:solidFill>
          </a:ln>
        </p:spPr>
      </p:pic>
      <p:grpSp>
        <p:nvGrpSpPr>
          <p:cNvPr id="12" name="Group 3"/>
          <p:cNvGrpSpPr/>
          <p:nvPr/>
        </p:nvGrpSpPr>
        <p:grpSpPr>
          <a:xfrm rot="0">
            <a:off x="10121113" y="3829729"/>
            <a:ext cx="7074093" cy="2057400"/>
            <a:chOff x="-1" y="-48217"/>
            <a:chExt cx="13692763" cy="3884032"/>
          </a:xfrm>
        </p:grpSpPr>
        <p:grpSp>
          <p:nvGrpSpPr>
            <p:cNvPr id="13" name="Group 4"/>
            <p:cNvGrpSpPr/>
            <p:nvPr/>
          </p:nvGrpSpPr>
          <p:grpSpPr>
            <a:xfrm rot="0">
              <a:off x="-1" y="-48217"/>
              <a:ext cx="13692763" cy="3884032"/>
              <a:chOff x="0" y="-9525"/>
              <a:chExt cx="2704743" cy="767216"/>
            </a:xfrm>
          </p:grpSpPr>
          <p:sp>
            <p:nvSpPr>
              <p:cNvPr id="14" name="Freeform 5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pPr lvl="0">
                  <a:defRPr/>
                </a:pPr>
                <a:endParaRPr lang="ko-KR" altLang="en-US"/>
              </a:p>
            </p:txBody>
          </p:sp>
          <p:sp>
            <p:nvSpPr>
              <p:cNvPr id="15" name="TextBox 6"/>
              <p:cNvSpPr txBox="1"/>
              <p:nvPr/>
            </p:nvSpPr>
            <p:spPr>
              <a:xfrm>
                <a:off x="5156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16" name="TextBox 7"/>
            <p:cNvSpPr txBox="1"/>
            <p:nvPr/>
          </p:nvSpPr>
          <p:spPr>
            <a:xfrm>
              <a:off x="1206058" y="746119"/>
              <a:ext cx="11246996" cy="858691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ko-KR" altLang="en-US" sz="2000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이미지 처리 알고리즘</a:t>
              </a:r>
              <a:r>
                <a:rPr lang="en-US" altLang="ko-KR" sz="2000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(Open CV, API</a:t>
              </a:r>
              <a:r>
                <a:rPr lang="ko-KR" altLang="en-US" sz="2000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연동</a:t>
              </a:r>
              <a:r>
                <a:rPr lang="en-US" altLang="ko-KR" sz="2000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)</a:t>
              </a:r>
              <a:endParaRPr lang="en-US" altLang="ko-KR" sz="20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endParaRPr>
            </a:p>
          </p:txBody>
        </p:sp>
      </p:grpSp>
      <p:grpSp>
        <p:nvGrpSpPr>
          <p:cNvPr id="17" name="Group 8"/>
          <p:cNvGrpSpPr/>
          <p:nvPr/>
        </p:nvGrpSpPr>
        <p:grpSpPr>
          <a:xfrm>
            <a:off x="10896600" y="3472106"/>
            <a:ext cx="1868280" cy="528394"/>
            <a:chOff x="0" y="0"/>
            <a:chExt cx="696619" cy="204009"/>
          </a:xfrm>
        </p:grpSpPr>
        <p:sp>
          <p:nvSpPr>
            <p:cNvPr id="18" name="Freeform 9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0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marL="0" lvl="0" indent="0" algn="ctr">
                <a:lnSpc>
                  <a:spcPts val="2400"/>
                </a:lnSpc>
                <a:spcBef>
                  <a:spcPct val="0"/>
                </a:spcBef>
                <a:defRPr/>
              </a:pPr>
              <a:r>
                <a:rPr lang="ko-KR" altLang="en-US" sz="2000" b="1" u="none" strike="noStrike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양찬우</a:t>
              </a:r>
            </a:p>
          </p:txBody>
        </p:sp>
      </p:grpSp>
      <p:grpSp>
        <p:nvGrpSpPr>
          <p:cNvPr id="28" name="Group 3"/>
          <p:cNvGrpSpPr/>
          <p:nvPr/>
        </p:nvGrpSpPr>
        <p:grpSpPr>
          <a:xfrm rot="0">
            <a:off x="10160592" y="7106328"/>
            <a:ext cx="7060607" cy="2151971"/>
            <a:chOff x="0" y="-48217"/>
            <a:chExt cx="13666658" cy="3884032"/>
          </a:xfrm>
        </p:grpSpPr>
        <p:grpSp>
          <p:nvGrpSpPr>
            <p:cNvPr id="29" name="Group 4"/>
            <p:cNvGrpSpPr/>
            <p:nvPr/>
          </p:nvGrpSpPr>
          <p:grpSpPr>
            <a:xfrm rot="0">
              <a:off x="0" y="-48217"/>
              <a:ext cx="13666658" cy="3884032"/>
              <a:chOff x="0" y="-9525"/>
              <a:chExt cx="2699587" cy="767216"/>
            </a:xfrm>
          </p:grpSpPr>
          <p:sp>
            <p:nvSpPr>
              <p:cNvPr id="30" name="Freeform 5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pPr lvl="0">
                  <a:defRPr/>
                </a:pPr>
                <a:endParaRPr lang="ko-KR" altLang="en-US"/>
              </a:p>
            </p:txBody>
          </p:sp>
          <p:sp>
            <p:nvSpPr>
              <p:cNvPr id="31" name="TextBox 6"/>
              <p:cNvSpPr txBox="1"/>
              <p:nvPr/>
            </p:nvSpPr>
            <p:spPr>
              <a:xfrm>
                <a:off x="0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32" name="TextBox 7"/>
            <p:cNvSpPr txBox="1"/>
            <p:nvPr/>
          </p:nvSpPr>
          <p:spPr>
            <a:xfrm>
              <a:off x="1209827" y="746118"/>
              <a:ext cx="11246996" cy="820433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그라디오 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UI 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구축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,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프롬프트 엔니지니어링</a:t>
              </a:r>
              <a:endParaRPr lang="ko-KR" alt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endParaRPr>
            </a:p>
          </p:txBody>
        </p:sp>
      </p:grpSp>
      <p:grpSp>
        <p:nvGrpSpPr>
          <p:cNvPr id="33" name="Group 8"/>
          <p:cNvGrpSpPr/>
          <p:nvPr/>
        </p:nvGrpSpPr>
        <p:grpSpPr>
          <a:xfrm>
            <a:off x="10972798" y="6743700"/>
            <a:ext cx="1868280" cy="528394"/>
            <a:chOff x="0" y="0"/>
            <a:chExt cx="696619" cy="204009"/>
          </a:xfrm>
        </p:grpSpPr>
        <p:sp>
          <p:nvSpPr>
            <p:cNvPr id="34" name="Freeform 9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5" name="TextBox 10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marL="0" lvl="0" indent="0" algn="ctr">
                <a:lnSpc>
                  <a:spcPts val="2400"/>
                </a:lnSpc>
                <a:spcBef>
                  <a:spcPct val="0"/>
                </a:spcBef>
                <a:defRPr/>
              </a:pPr>
              <a:r>
                <a:rPr lang="ko-KR" altLang="en-US" sz="2000" b="1" u="none" strike="noStrike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최민석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3528363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08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기존 시스템과의 차별성</a:t>
            </a:r>
            <a:endParaRPr lang="ko-KR" altLang="en-US" sz="1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222482" y="687740"/>
            <a:ext cx="5036818" cy="27844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 최민석</a:t>
            </a:r>
            <a:endParaRPr lang="en-US" sz="1599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1935290"/>
            <a:ext cx="9791700" cy="114128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9000"/>
              </a:lnSpc>
              <a:defRPr/>
            </a:pPr>
            <a:r>
              <a:rPr lang="ko-KR" altLang="en-US" sz="5400">
                <a:solidFill>
                  <a:srgbClr val="494949"/>
                </a:solidFill>
                <a:latin typeface="네모고딕"/>
                <a:ea typeface="네모고딕"/>
                <a:cs typeface="네모고딕"/>
                <a:sym typeface="네모고딕"/>
              </a:rPr>
              <a:t>기존 시스템과의 차별성</a:t>
            </a:r>
          </a:p>
        </p:txBody>
      </p:sp>
      <p:grpSp>
        <p:nvGrpSpPr>
          <p:cNvPr id="23" name="Group 7"/>
          <p:cNvGrpSpPr/>
          <p:nvPr/>
        </p:nvGrpSpPr>
        <p:grpSpPr>
          <a:xfrm>
            <a:off x="1143000" y="4442365"/>
            <a:ext cx="7392495" cy="2247477"/>
            <a:chOff x="0" y="-48219"/>
            <a:chExt cx="13666658" cy="3884032"/>
          </a:xfrm>
        </p:grpSpPr>
        <p:grpSp>
          <p:nvGrpSpPr>
            <p:cNvPr id="24" name="Group 8"/>
            <p:cNvGrpSpPr/>
            <p:nvPr/>
          </p:nvGrpSpPr>
          <p:grpSpPr>
            <a:xfrm>
              <a:off x="0" y="-48219"/>
              <a:ext cx="13666658" cy="3884032"/>
              <a:chOff x="0" y="-9525"/>
              <a:chExt cx="2699587" cy="767216"/>
            </a:xfrm>
          </p:grpSpPr>
          <p:sp>
            <p:nvSpPr>
              <p:cNvPr id="25" name="Freeform 9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ahLst/>
                <a:cxn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6" name="TextBox 10"/>
              <p:cNvSpPr txBox="1"/>
              <p:nvPr/>
            </p:nvSpPr>
            <p:spPr>
              <a:xfrm>
                <a:off x="0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27" name="TextBox 11"/>
            <p:cNvSpPr txBox="1"/>
            <p:nvPr/>
          </p:nvSpPr>
          <p:spPr>
            <a:xfrm>
              <a:off x="1209818" y="746116"/>
              <a:ext cx="11246996" cy="2359729"/>
            </a:xfrm>
            <a:prstGeom prst="rect">
              <a:avLst/>
            </a:prstGeom>
          </p:spPr>
          <p:txBody>
            <a:bodyPr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기존 Stable Diffusion 웹UI는 사용자가 직접 프롬프트를 설계해야 하지만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저희 웹은 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GPT-4o-mini가 프롬프트를 자동 보정해 초보자도 고품질 이미지 생성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이 가능합니다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.</a:t>
              </a:r>
            </a:p>
          </p:txBody>
        </p:sp>
      </p:grpSp>
      <p:grpSp>
        <p:nvGrpSpPr>
          <p:cNvPr id="28" name="Group 17"/>
          <p:cNvGrpSpPr/>
          <p:nvPr/>
        </p:nvGrpSpPr>
        <p:grpSpPr>
          <a:xfrm>
            <a:off x="1601295" y="4089124"/>
            <a:ext cx="3275505" cy="653427"/>
            <a:chOff x="0" y="-19050"/>
            <a:chExt cx="696619" cy="223059"/>
          </a:xfrm>
        </p:grpSpPr>
        <p:sp>
          <p:nvSpPr>
            <p:cNvPr id="29" name="Freeform 18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" name="TextBox 19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400"/>
                </a:lnSpc>
                <a:defRPr/>
              </a:pPr>
              <a:r>
                <a:rPr lang="en-US" altLang="ko-KR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프롬프트 품질 자동 향상</a:t>
              </a:r>
            </a:p>
          </p:txBody>
        </p:sp>
      </p:grpSp>
      <p:grpSp>
        <p:nvGrpSpPr>
          <p:cNvPr id="31" name="Group 7"/>
          <p:cNvGrpSpPr/>
          <p:nvPr/>
        </p:nvGrpSpPr>
        <p:grpSpPr>
          <a:xfrm>
            <a:off x="1144095" y="6953408"/>
            <a:ext cx="7392495" cy="2247477"/>
            <a:chOff x="-1" y="-48230"/>
            <a:chExt cx="13666658" cy="3884032"/>
          </a:xfrm>
        </p:grpSpPr>
        <p:grpSp>
          <p:nvGrpSpPr>
            <p:cNvPr id="32" name="Group 8"/>
            <p:cNvGrpSpPr/>
            <p:nvPr/>
          </p:nvGrpSpPr>
          <p:grpSpPr>
            <a:xfrm>
              <a:off x="-1" y="-48230"/>
              <a:ext cx="13666658" cy="3884032"/>
              <a:chOff x="0" y="-9525"/>
              <a:chExt cx="2699587" cy="767216"/>
            </a:xfrm>
          </p:grpSpPr>
          <p:sp>
            <p:nvSpPr>
              <p:cNvPr id="33" name="Freeform 9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ahLst/>
                <a:cxn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4" name="TextBox 10"/>
              <p:cNvSpPr txBox="1"/>
              <p:nvPr/>
            </p:nvSpPr>
            <p:spPr>
              <a:xfrm>
                <a:off x="0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35" name="TextBox 11"/>
            <p:cNvSpPr txBox="1"/>
            <p:nvPr/>
          </p:nvSpPr>
          <p:spPr>
            <a:xfrm>
              <a:off x="1209810" y="746120"/>
              <a:ext cx="11246996" cy="2365860"/>
            </a:xfrm>
            <a:prstGeom prst="rect">
              <a:avLst/>
            </a:prstGeom>
          </p:spPr>
          <p:txBody>
            <a:bodyPr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대부분의 오픈소스는 이미지 생성만 제공하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여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OpenCV 편집 도구와 분리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되어 있지만</a:t>
              </a:r>
            </a:p>
            <a:p>
              <a:pPr marL="0" lvl="0" indent="0" algn="l">
                <a:lnSpc>
                  <a:spcPts val="3600"/>
                </a:lnSpc>
                <a:defRPr/>
              </a:pP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저희 웹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은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두기능을 동시에 제공합니다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.</a:t>
              </a:r>
            </a:p>
          </p:txBody>
        </p:sp>
      </p:grpSp>
      <p:grpSp>
        <p:nvGrpSpPr>
          <p:cNvPr id="36" name="Group 17"/>
          <p:cNvGrpSpPr/>
          <p:nvPr/>
        </p:nvGrpSpPr>
        <p:grpSpPr>
          <a:xfrm>
            <a:off x="1598688" y="6706688"/>
            <a:ext cx="3506711" cy="653427"/>
            <a:chOff x="0" y="-19050"/>
            <a:chExt cx="696619" cy="223059"/>
          </a:xfrm>
        </p:grpSpPr>
        <p:sp>
          <p:nvSpPr>
            <p:cNvPr id="37" name="Freeform 18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8" name="TextBox 19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400"/>
                </a:lnSpc>
                <a:defRPr/>
              </a:pPr>
              <a:r>
                <a:rPr lang="ko-KR" altLang="en-US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이미지 생성 + 편집 통합</a:t>
              </a:r>
            </a:p>
          </p:txBody>
        </p:sp>
      </p:grpSp>
      <p:grpSp>
        <p:nvGrpSpPr>
          <p:cNvPr id="39" name="Group 7"/>
          <p:cNvGrpSpPr/>
          <p:nvPr/>
        </p:nvGrpSpPr>
        <p:grpSpPr>
          <a:xfrm>
            <a:off x="9144004" y="6953414"/>
            <a:ext cx="7392495" cy="2247477"/>
            <a:chOff x="3" y="-48222"/>
            <a:chExt cx="13666658" cy="3884032"/>
          </a:xfrm>
        </p:grpSpPr>
        <p:grpSp>
          <p:nvGrpSpPr>
            <p:cNvPr id="40" name="Group 8"/>
            <p:cNvGrpSpPr/>
            <p:nvPr/>
          </p:nvGrpSpPr>
          <p:grpSpPr>
            <a:xfrm>
              <a:off x="3" y="-48222"/>
              <a:ext cx="13666658" cy="3884032"/>
              <a:chOff x="0" y="-9525"/>
              <a:chExt cx="2699587" cy="767216"/>
            </a:xfrm>
          </p:grpSpPr>
          <p:sp>
            <p:nvSpPr>
              <p:cNvPr id="41" name="Freeform 9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ahLst/>
                <a:cxn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42" name="TextBox 10"/>
              <p:cNvSpPr txBox="1"/>
              <p:nvPr/>
            </p:nvSpPr>
            <p:spPr>
              <a:xfrm>
                <a:off x="0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43" name="TextBox 11"/>
            <p:cNvSpPr txBox="1"/>
            <p:nvPr/>
          </p:nvSpPr>
          <p:spPr>
            <a:xfrm>
              <a:off x="1209838" y="746123"/>
              <a:ext cx="11891303" cy="2365857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텍스트 프롬프트로 새 이미지를 생성하는 것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뿐만 아니라</a:t>
              </a:r>
            </a:p>
            <a:p>
              <a:pPr marL="0" lvl="0" indent="0" algn="l">
                <a:lnSpc>
                  <a:spcPts val="3600"/>
                </a:lnSpc>
                <a:defRPr/>
              </a:pP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갖고있는 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이미지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파일을 웹에 업로드하여 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변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형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, 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편집</a:t>
              </a:r>
              <a:endParaRPr lang="en-US" sz="2000" u="none" strike="noStrike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endParaRPr>
            </a:p>
            <a:p>
              <a:pPr marL="0" lvl="0" indent="0" algn="l">
                <a:lnSpc>
                  <a:spcPts val="3600"/>
                </a:lnSpc>
                <a:defRPr/>
              </a:pP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할 수 있습니다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.</a:t>
              </a:r>
            </a:p>
          </p:txBody>
        </p:sp>
      </p:grpSp>
      <p:grpSp>
        <p:nvGrpSpPr>
          <p:cNvPr id="44" name="Group 17"/>
          <p:cNvGrpSpPr/>
          <p:nvPr/>
        </p:nvGrpSpPr>
        <p:grpSpPr>
          <a:xfrm>
            <a:off x="9602294" y="6706688"/>
            <a:ext cx="3885106" cy="653427"/>
            <a:chOff x="0" y="-19050"/>
            <a:chExt cx="696619" cy="223059"/>
          </a:xfrm>
        </p:grpSpPr>
        <p:sp>
          <p:nvSpPr>
            <p:cNvPr id="45" name="Freeform 18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6" name="TextBox 19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400"/>
                </a:lnSpc>
                <a:defRPr/>
              </a:pPr>
              <a:r>
                <a:rPr lang="ko-KR" altLang="en-US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프롬프트 </a:t>
              </a:r>
              <a:r>
                <a:rPr lang="en-US" altLang="ko-KR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or </a:t>
              </a:r>
              <a:r>
                <a:rPr lang="ko-KR" altLang="en-US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파일 선택</a:t>
              </a:r>
            </a:p>
          </p:txBody>
        </p:sp>
      </p:grpSp>
      <p:grpSp>
        <p:nvGrpSpPr>
          <p:cNvPr id="47" name="Group 7"/>
          <p:cNvGrpSpPr/>
          <p:nvPr/>
        </p:nvGrpSpPr>
        <p:grpSpPr>
          <a:xfrm>
            <a:off x="9144004" y="4405397"/>
            <a:ext cx="7392495" cy="2247477"/>
            <a:chOff x="3" y="-48220"/>
            <a:chExt cx="13666658" cy="3884032"/>
          </a:xfrm>
        </p:grpSpPr>
        <p:grpSp>
          <p:nvGrpSpPr>
            <p:cNvPr id="48" name="Group 8"/>
            <p:cNvGrpSpPr/>
            <p:nvPr/>
          </p:nvGrpSpPr>
          <p:grpSpPr>
            <a:xfrm>
              <a:off x="3" y="-48220"/>
              <a:ext cx="13666658" cy="3884032"/>
              <a:chOff x="0" y="-9525"/>
              <a:chExt cx="2699587" cy="767216"/>
            </a:xfrm>
          </p:grpSpPr>
          <p:sp>
            <p:nvSpPr>
              <p:cNvPr id="49" name="Freeform 9"/>
              <p:cNvSpPr/>
              <p:nvPr/>
            </p:nvSpPr>
            <p:spPr>
              <a:xfrm>
                <a:off x="0" y="0"/>
                <a:ext cx="2699587" cy="757691"/>
              </a:xfrm>
              <a:custGeom>
                <a:avLst/>
                <a:gdLst/>
                <a:ahLst/>
                <a:cxnLst/>
                <a:rect l="l" t="t" r="r" b="b"/>
                <a:pathLst>
                  <a:path w="2699587" h="757691">
                    <a:moveTo>
                      <a:pt x="0" y="0"/>
                    </a:moveTo>
                    <a:lnTo>
                      <a:pt x="2699587" y="0"/>
                    </a:lnTo>
                    <a:lnTo>
                      <a:pt x="2699587" y="757691"/>
                    </a:lnTo>
                    <a:lnTo>
                      <a:pt x="0" y="75769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494949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50" name="TextBox 10"/>
              <p:cNvSpPr txBox="1"/>
              <p:nvPr/>
            </p:nvSpPr>
            <p:spPr>
              <a:xfrm>
                <a:off x="0" y="-9525"/>
                <a:ext cx="2699587" cy="767216"/>
              </a:xfrm>
              <a:prstGeom prst="rect">
                <a:avLst/>
              </a:prstGeom>
            </p:spPr>
            <p:txBody>
              <a:bodyPr lIns="50800" tIns="50800" rIns="50800" bIns="50800" anchor="ctr"/>
              <a:lstStyle/>
              <a:p>
                <a:pPr lvl="0" algn="ctr">
                  <a:lnSpc>
                    <a:spcPts val="2040"/>
                  </a:lnSpc>
                  <a:defRPr/>
                </a:pPr>
                <a:endParaRPr lang="ko-KR" altLang="en-US"/>
              </a:p>
            </p:txBody>
          </p:sp>
        </p:grpSp>
        <p:sp>
          <p:nvSpPr>
            <p:cNvPr id="51" name="TextBox 11"/>
            <p:cNvSpPr txBox="1"/>
            <p:nvPr/>
          </p:nvSpPr>
          <p:spPr>
            <a:xfrm>
              <a:off x="1209837" y="746124"/>
              <a:ext cx="11246993" cy="2357764"/>
            </a:xfrm>
            <a:prstGeom prst="rect">
              <a:avLst/>
            </a:prstGeom>
          </p:spPr>
          <p:txBody>
            <a:bodyPr lIns="0" tIns="0" rIns="0" bIns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defRPr/>
              </a:pP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복잡한 SD Web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UI와 달리 불필요한 옵션을 제거하고 핵심 기능만 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포함 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+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GPT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를 사용 했기 때문에</a:t>
              </a:r>
              <a:r>
                <a:rPr 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 </a:t>
              </a:r>
              <a:r>
                <a:rPr lang="ko-KR" altLang="en-US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누구나 쉽게 사용 할수 있습니다</a:t>
              </a:r>
              <a:r>
                <a:rPr lang="en-US" altLang="ko-KR" sz="2000" u="none" strike="noStrike">
                  <a:solidFill>
                    <a:srgbClr val="494949"/>
                  </a:solidFill>
                  <a:latin typeface="윤고딕 Medium"/>
                  <a:ea typeface="윤고딕 Medium"/>
                  <a:cs typeface="윤고딕 Medium"/>
                  <a:sym typeface="윤고딕 Medium"/>
                </a:rPr>
                <a:t>.</a:t>
              </a:r>
            </a:p>
          </p:txBody>
        </p:sp>
      </p:grpSp>
      <p:grpSp>
        <p:nvGrpSpPr>
          <p:cNvPr id="52" name="Group 17"/>
          <p:cNvGrpSpPr/>
          <p:nvPr/>
        </p:nvGrpSpPr>
        <p:grpSpPr>
          <a:xfrm>
            <a:off x="9599688" y="4045677"/>
            <a:ext cx="3430512" cy="653427"/>
            <a:chOff x="0" y="-19050"/>
            <a:chExt cx="696619" cy="223059"/>
          </a:xfrm>
        </p:grpSpPr>
        <p:sp>
          <p:nvSpPr>
            <p:cNvPr id="53" name="Freeform 18"/>
            <p:cNvSpPr/>
            <p:nvPr/>
          </p:nvSpPr>
          <p:spPr>
            <a:xfrm>
              <a:off x="0" y="0"/>
              <a:ext cx="696619" cy="204009"/>
            </a:xfrm>
            <a:custGeom>
              <a:avLst/>
              <a:gdLst/>
              <a:ahLst/>
              <a:cxnLst/>
              <a:rect l="l" t="t" r="r" b="b"/>
              <a:pathLst>
                <a:path w="696619" h="204009">
                  <a:moveTo>
                    <a:pt x="0" y="0"/>
                  </a:moveTo>
                  <a:lnTo>
                    <a:pt x="696619" y="0"/>
                  </a:lnTo>
                  <a:lnTo>
                    <a:pt x="696619" y="204009"/>
                  </a:lnTo>
                  <a:lnTo>
                    <a:pt x="0" y="204009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4" name="TextBox 19"/>
            <p:cNvSpPr txBox="1"/>
            <p:nvPr/>
          </p:nvSpPr>
          <p:spPr>
            <a:xfrm>
              <a:off x="0" y="-19050"/>
              <a:ext cx="696619" cy="223059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2400"/>
                </a:lnSpc>
                <a:defRPr/>
              </a:pPr>
              <a:r>
                <a:rPr lang="ko-KR" altLang="en-US" sz="2000" b="1">
                  <a:solidFill>
                    <a:srgbClr val="F9F9F9"/>
                  </a:solidFill>
                  <a:latin typeface="네모고딕 Medium"/>
                  <a:ea typeface="네모고딕 Medium"/>
                  <a:cs typeface="네모고딕 Medium"/>
                  <a:sym typeface="네모고딕 Medium"/>
                </a:rPr>
                <a:t>직관적이고 가벼운 UI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1028700" y="1266728"/>
            <a:ext cx="16230600" cy="0"/>
          </a:xfrm>
          <a:prstGeom prst="line">
            <a:avLst/>
          </a:prstGeom>
          <a:ln w="19050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059182" y="687740"/>
            <a:ext cx="5036818" cy="278447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l">
              <a:lnSpc>
                <a:spcPts val="2240"/>
              </a:lnSpc>
              <a:defRPr/>
            </a:pPr>
            <a:r>
              <a:rPr lang="en-US" altLang="ko-KR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09</a:t>
            </a:r>
            <a:r>
              <a:rPr lang="ko-KR" altLang="en-US" sz="16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구동 동영상</a:t>
            </a:r>
            <a:endParaRPr lang="ko-KR" altLang="en-US" sz="16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222482" y="687740"/>
            <a:ext cx="5036818" cy="27844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2239"/>
              </a:lnSpc>
              <a:defRPr/>
            </a:pPr>
            <a:r>
              <a:rPr lang="ko-KR" altLang="en-US" sz="1599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컴퓨터소프트웨어학과 최민석</a:t>
            </a:r>
            <a:endParaRPr lang="en-US" sz="1599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134600" y="7658100"/>
            <a:ext cx="7253016" cy="910273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3640"/>
              </a:lnSpc>
              <a:defRPr/>
            </a:pPr>
            <a:r>
              <a:rPr lang="ko-KR" altLang="en-US" sz="32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발표를 마치겠습니다</a:t>
            </a:r>
            <a:r>
              <a:rPr lang="en-US" altLang="ko-KR" sz="32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</a:p>
          <a:p>
            <a:pPr lvl="0" algn="r">
              <a:lnSpc>
                <a:spcPts val="3640"/>
              </a:lnSpc>
              <a:defRPr/>
            </a:pPr>
            <a:r>
              <a:rPr lang="ko-KR" altLang="en-US" sz="32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감사합니다</a:t>
            </a:r>
            <a:r>
              <a:rPr lang="en-US" altLang="ko-KR" sz="32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.</a:t>
            </a:r>
          </a:p>
        </p:txBody>
      </p:sp>
      <p:sp>
        <p:nvSpPr>
          <p:cNvPr id="9" name="TextBox 7"/>
          <p:cNvSpPr txBox="1"/>
          <p:nvPr/>
        </p:nvSpPr>
        <p:spPr>
          <a:xfrm>
            <a:off x="9753600" y="2247900"/>
            <a:ext cx="7253016" cy="457200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r">
              <a:lnSpc>
                <a:spcPts val="3640"/>
              </a:lnSpc>
              <a:defRPr/>
            </a:pPr>
            <a:r>
              <a:rPr lang="ko-KR" altLang="en-US" sz="5400">
                <a:solidFill>
                  <a:srgbClr val="494949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구동 동영상</a:t>
            </a:r>
            <a:endParaRPr lang="en-US" altLang="ko-KR" sz="5400">
              <a:solidFill>
                <a:srgbClr val="494949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pic>
        <p:nvPicPr>
          <p:cNvPr id="10" name="바리에이션웹 프로젝트 구동영상 편집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066800" y="2171700"/>
            <a:ext cx="11453397" cy="6442535"/>
          </a:xfrm>
          <a:prstGeom prst="rect">
            <a:avLst/>
          </a:prstGeom>
          <a:ln w="19050">
            <a:solidFill>
              <a:schemeClr val="dk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01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339</ep:Words>
  <ep:PresentationFormat>사용자 지정</ep:PresentationFormat>
  <ep:Paragraphs>98</ep:Paragraphs>
  <ep:Slides>9</ep:Slides>
  <ep:Notes>9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cms57</cp:lastModifiedBy>
  <dcterms:modified xsi:type="dcterms:W3CDTF">2025-11-30T03:39:26.602</dcterms:modified>
  <cp:revision>33</cp:revision>
  <dc:title>흰색 현대적인 과제 발표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